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59" r:id="rId4"/>
    <p:sldId id="260" r:id="rId5"/>
    <p:sldId id="295" r:id="rId6"/>
    <p:sldId id="261" r:id="rId7"/>
    <p:sldId id="262" r:id="rId8"/>
    <p:sldId id="268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94" r:id="rId18"/>
    <p:sldId id="296" r:id="rId19"/>
    <p:sldId id="282" r:id="rId20"/>
    <p:sldId id="281" r:id="rId21"/>
    <p:sldId id="284" r:id="rId22"/>
    <p:sldId id="289" r:id="rId23"/>
    <p:sldId id="297" r:id="rId24"/>
    <p:sldId id="298" r:id="rId25"/>
    <p:sldId id="299" r:id="rId26"/>
    <p:sldId id="279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093" autoAdjust="0"/>
  </p:normalViewPr>
  <p:slideViewPr>
    <p:cSldViewPr>
      <p:cViewPr varScale="1">
        <p:scale>
          <a:sx n="61" d="100"/>
          <a:sy n="61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C2C825-ECEC-419C-9242-BEA718CD4FF1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CC351E-E5A5-400F-8A7F-B3B365402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9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C6E5778-EDE7-4D58-8191-08ED7DC80CFD}" type="datetimeFigureOut">
              <a:rPr lang="en-US" smtClean="0"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B2A5F6-7F55-4556-BA43-2356C5310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1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RFCs identified significant value and future potential for the River Flooding Product for river forecasting applications.</a:t>
            </a:r>
          </a:p>
          <a:p>
            <a:pPr lvl="1"/>
            <a:r>
              <a:rPr lang="en-US" dirty="0" smtClean="0"/>
              <a:t>Additional benefits quickly recognized in monitoring extent of snow cover and levee breaches.</a:t>
            </a:r>
          </a:p>
          <a:p>
            <a:pPr lvl="1"/>
            <a:r>
              <a:rPr lang="en-US" dirty="0" smtClean="0"/>
              <a:t>Algorithm updates for both products handled issues identified during Projects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Societal Impacts: </a:t>
            </a:r>
          </a:p>
          <a:p>
            <a:pPr marL="2857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most common hazards in the U.S.</a:t>
            </a:r>
          </a:p>
          <a:p>
            <a:pPr marL="2857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 round threat - More than 8 million people live in areas at risk of coastal flooding</a:t>
            </a:r>
          </a:p>
          <a:p>
            <a:pPr marL="285750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need for near-real-time monitoring the evolution and dynamics of ice cover </a:t>
            </a:r>
          </a:p>
          <a:p>
            <a:pPr marL="685800" lvl="2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risk assessment</a:t>
            </a:r>
          </a:p>
          <a:p>
            <a:pPr marL="685800" lvl="2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Timely issuance of flood warnings</a:t>
            </a:r>
          </a:p>
          <a:p>
            <a:pPr marL="685800" lvl="2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Faster preventive or mitigation measures</a:t>
            </a:r>
          </a:p>
          <a:p>
            <a:pPr marL="400050" lvl="2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en-US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2" indent="0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Capabilities</a:t>
            </a:r>
            <a:r>
              <a:rPr lang="en-US" sz="1100" b="1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Needed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 state of river ice to prepare for break-up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 precipitation rates and ground saturation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 flooding caused by ice jam or rainfall in remote and urban areas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 extent and depth of flooding waters</a:t>
            </a:r>
          </a:p>
          <a:p>
            <a:pPr marL="400050" lvl="2" indent="0">
              <a:buClr>
                <a:srgbClr val="FF0000"/>
              </a:buClr>
              <a:buFont typeface="Arial" panose="020B0604020202020204" pitchFamily="34" charset="0"/>
              <a:buNone/>
            </a:pPr>
            <a:endParaRPr lang="en-US" sz="1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A5F6-7F55-4556-BA43-2356C5310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8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58" indent="-174658">
              <a:buFont typeface="Arial" panose="020B0604020202020204" pitchFamily="34" charset="0"/>
              <a:buChar char="•"/>
            </a:pPr>
            <a:r>
              <a:rPr lang="en-US" dirty="0" smtClean="0"/>
              <a:t>In addition</a:t>
            </a:r>
            <a:r>
              <a:rPr lang="en-US" baseline="0" dirty="0" smtClean="0"/>
              <a:t> to monitoring flooding after the fact, </a:t>
            </a:r>
            <a:r>
              <a:rPr lang="en-US" dirty="0" smtClean="0"/>
              <a:t>VIIRS has</a:t>
            </a:r>
            <a:r>
              <a:rPr lang="en-US" baseline="0" dirty="0" smtClean="0"/>
              <a:t> the capability to d</a:t>
            </a:r>
            <a:r>
              <a:rPr lang="en-US" dirty="0" smtClean="0"/>
              <a:t>etect ice jams prior to flooding. </a:t>
            </a:r>
          </a:p>
          <a:p>
            <a:pPr marL="174658" indent="-174658">
              <a:buFont typeface="Arial" panose="020B0604020202020204" pitchFamily="34" charset="0"/>
              <a:buChar char="•"/>
            </a:pPr>
            <a:r>
              <a:rPr lang="en-US" dirty="0" smtClean="0"/>
              <a:t>Last year in Galena, Alaska, there was a major flooding event. On May 27,</a:t>
            </a:r>
            <a:r>
              <a:rPr lang="en-US" baseline="0" dirty="0" smtClean="0"/>
              <a:t> </a:t>
            </a:r>
            <a:r>
              <a:rPr lang="en-US" dirty="0" smtClean="0"/>
              <a:t>there was no flooding, but VIIRS was able to see areas of potential ice jams.</a:t>
            </a:r>
            <a:r>
              <a:rPr lang="en-US" baseline="0" dirty="0" smtClean="0"/>
              <a:t> The n</a:t>
            </a:r>
            <a:r>
              <a:rPr lang="en-US" dirty="0" smtClean="0"/>
              <a:t>ext day</a:t>
            </a:r>
            <a:r>
              <a:rPr lang="en-US" baseline="0" dirty="0" smtClean="0"/>
              <a:t> (as you can see in the animation) there was extensive flooding</a:t>
            </a:r>
            <a:r>
              <a:rPr lang="en-US" dirty="0" smtClean="0"/>
              <a:t>. During the peak on May 30, the extent was about 18 miles.</a:t>
            </a:r>
          </a:p>
          <a:p>
            <a:pPr marL="174658" indent="-174658">
              <a:buFont typeface="Arial" panose="020B0604020202020204" pitchFamily="34" charset="0"/>
              <a:buChar char="•"/>
            </a:pPr>
            <a:r>
              <a:rPr lang="en-US" dirty="0" smtClean="0"/>
              <a:t>We have a proving ground project with Alaska weather forecast and river office to demonstrate the use of VIIRS for earlier detection. Ideally, VIIRS will see some features which would trigger a closer look using aircraft. The inset picture above is an aerial shot of the jam area which built up upstream pressure and caused the flooding the next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735" y="8830660"/>
            <a:ext cx="3038144" cy="464205"/>
          </a:xfrm>
          <a:prstGeom prst="rect">
            <a:avLst/>
          </a:prstGeom>
        </p:spPr>
        <p:txBody>
          <a:bodyPr lIns="88124" tIns="44062" rIns="88124" bIns="44062"/>
          <a:lstStyle/>
          <a:p>
            <a:fld id="{BFD29B50-BC02-DB43-8053-F50A10789F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936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RFC Forecaster site visit in Sept.</a:t>
            </a:r>
          </a:p>
          <a:p>
            <a:r>
              <a:rPr lang="en-US" dirty="0" smtClean="0"/>
              <a:t>Obtain high water field survey data from WMA manager</a:t>
            </a:r>
          </a:p>
          <a:p>
            <a:r>
              <a:rPr lang="en-US" dirty="0" smtClean="0"/>
              <a:t>Compare volume estimate from field survey to VIIRS estimate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2A5F6-7F55-4556-BA43-2356C5310F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24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Acknowledgments:</a:t>
            </a:r>
            <a:r>
              <a:rPr lang="en-US" b="1" baseline="0" dirty="0" smtClean="0"/>
              <a:t> </a:t>
            </a:r>
          </a:p>
          <a:p>
            <a:r>
              <a:rPr lang="en-US" b="1" baseline="0" dirty="0" smtClean="0"/>
              <a:t>Naval Research Laboratory, Marine Meteorology Division, Monterey, CA</a:t>
            </a:r>
          </a:p>
          <a:p>
            <a:r>
              <a:rPr lang="en-US" b="1" baseline="0" dirty="0" smtClean="0"/>
              <a:t>Satellite Meteorological Applications Section</a:t>
            </a:r>
          </a:p>
          <a:p>
            <a:r>
              <a:rPr lang="en-US" b="1" baseline="0" dirty="0" smtClean="0"/>
              <a:t>Jeremy Solbrig, Mindy Surratt, Kim Richardson, Arunas Kuciauskas, and Jeff Hawkins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CIRA: Steve Miller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Sponsor: </a:t>
            </a:r>
            <a:r>
              <a:rPr lang="en-US" b="1" baseline="0" smtClean="0"/>
              <a:t>NOAA/JPSSS Program Office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251C0-D35B-4AF1-AD3A-92A9B0FEE8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D6C1A-5E6E-497C-9B49-561D752F0D68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6356350"/>
            <a:ext cx="3429000" cy="365125"/>
          </a:xfrm>
        </p:spPr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59" y="304800"/>
            <a:ext cx="51844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5F3A-E80E-49BE-B183-12CE71B5D614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9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39D-AFCB-40CF-BD80-14E8E60C6C75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8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CACC7-45DA-4B06-8BBF-80D3BA43983B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657600" cy="365125"/>
          </a:xfr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Mr Bill Sjoberg – Global Science &amp; Technology Contractor      to JPSS Program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853CB-673D-4F0C-90E8-E373EE0AA6CA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9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FE10-6DEC-4056-9C19-AD5838487C7B}" type="datetime1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33-BF01-44AF-BD5E-36C7AB8DDD27}" type="datetime1">
              <a:rPr lang="en-US" smtClean="0"/>
              <a:t>11/18/2014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64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1345-5C8A-432B-98B9-60725077EB5D}" type="datetime1">
              <a:rPr lang="en-US" smtClean="0"/>
              <a:t>11/18/2014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FD4D6-2F8B-4D46-A975-54F3142A1258}" type="datetime1">
              <a:rPr lang="en-US" smtClean="0"/>
              <a:t>11/18/2014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3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60AA8-19A3-47D2-9BC3-378C202F0741}" type="datetime1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4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96EC-8D77-467C-9DDC-91AB55BB63E8}" type="datetime1">
              <a:rPr lang="en-US" smtClean="0"/>
              <a:t>11/18/2014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Mr Bill Sjoberg – Global Science &amp; Technology Contractor      to JPSS Program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8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109D6-C988-42D3-A06F-DC0B64EEBFAD}" type="datetime1">
              <a:rPr lang="en-US" smtClean="0"/>
              <a:t>11/18/2014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9400" y="6356350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Mr Bill Sjoberg – Global Science &amp; Technology Contractor      to JPSS Program</a:t>
            </a:r>
            <a:endParaRPr lang="en-US" sz="105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6E9C7-2A73-4017-91F1-2C5354F255A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59" y="304800"/>
            <a:ext cx="518442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09800"/>
            <a:ext cx="8686800" cy="2590800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/>
              <a:t>Overview of the JPSS Proving Ground and </a:t>
            </a:r>
            <a:br>
              <a:rPr lang="en-US" sz="3200" dirty="0" smtClean="0"/>
            </a:br>
            <a:r>
              <a:rPr lang="en-US" sz="3200" dirty="0" smtClean="0"/>
              <a:t>S-NPP/JPSS R2O Activities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990600" y="-67508"/>
            <a:ext cx="5410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/>
            </a:r>
            <a:br>
              <a:rPr lang="en-US" sz="2000" b="1" dirty="0"/>
            </a:br>
            <a:r>
              <a:rPr lang="en-US" b="1" dirty="0" smtClean="0"/>
              <a:t>Second Suomi NPP Applications Workshop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52400" y="5181600"/>
            <a:ext cx="746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Arron L. </a:t>
            </a:r>
            <a:r>
              <a:rPr lang="en-US" kern="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Layns</a:t>
            </a:r>
            <a:r>
              <a:rPr lang="en-US" kern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Mitch Goldberg and Bill </a:t>
            </a:r>
            <a:r>
              <a:rPr lang="en-US" kern="0" dirty="0" err="1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Sjoberg</a:t>
            </a:r>
            <a:endParaRPr lang="en-US" kern="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r>
              <a:rPr lang="en-US" kern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Joint </a:t>
            </a:r>
            <a: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Polar Satellite </a:t>
            </a:r>
            <a:r>
              <a:rPr lang="en-US" kern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System Program Science</a:t>
            </a:r>
            <a: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/>
            </a:r>
            <a:b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National Environmental Satellite, Data, and Information Service </a:t>
            </a:r>
            <a:b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National Oceanic and Atmospheric Administration</a:t>
            </a:r>
            <a:br>
              <a:rPr lang="en-US" kern="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en-US" kern="0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November 20,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Ice and Flooding Initiative</a:t>
            </a:r>
            <a:br>
              <a:rPr lang="en-US" dirty="0" smtClean="0"/>
            </a:br>
            <a:r>
              <a:rPr lang="en-US" sz="2700" dirty="0" smtClean="0"/>
              <a:t>NWS RFC Areas of Responsibility</a:t>
            </a:r>
            <a:endParaRPr lang="en-US" sz="27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10</a:t>
            </a:fld>
            <a:endParaRPr lang="en-US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19199"/>
            <a:ext cx="7848600" cy="5163967"/>
          </a:xfrm>
        </p:spPr>
      </p:pic>
    </p:spTree>
    <p:extLst>
      <p:ext uri="{BB962C8B-B14F-4D97-AF65-F5344CB8AC3E}">
        <p14:creationId xmlns:p14="http://schemas.microsoft.com/office/powerpoint/2010/main" val="2497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847" y="56941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Ted Shanks Wildlife Management Area (Missouri) Flooding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3946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447800"/>
            <a:ext cx="2394605" cy="193346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95" y="3962400"/>
            <a:ext cx="2394605" cy="193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248400" y="3966853"/>
            <a:ext cx="2419186" cy="1933468"/>
            <a:chOff x="323528" y="548680"/>
            <a:chExt cx="6192688" cy="582480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548680"/>
              <a:ext cx="6192688" cy="5824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576" y="5373216"/>
              <a:ext cx="1905000" cy="95250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83" y="2438400"/>
            <a:ext cx="3375617" cy="265103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9144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River Ice and Flooding Initiative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6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River Ice and Flooding Initiative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2" descr="http://moweb.gat.atl.publicus.com/storyimage/MO/20110114/NEWS/301149849/AR/0/AR-3011498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8225" y="1524000"/>
            <a:ext cx="4006922" cy="240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7847" y="5694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Hanibal</a:t>
            </a:r>
            <a:r>
              <a:rPr lang="en-US" sz="2400" dirty="0" smtClean="0"/>
              <a:t> MO Ice Jam  (Jan-Feb 2014)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43" y="1524000"/>
            <a:ext cx="3216058" cy="48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340" y="4191000"/>
            <a:ext cx="4027799" cy="21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0" y="5257800"/>
            <a:ext cx="1143000" cy="8763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05201" y="5344287"/>
            <a:ext cx="1828799" cy="3516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4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Fire and Smoke Initiative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E6E9C7-2A73-4017-91F1-2C5354F255A2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029200"/>
          </a:xfrm>
        </p:spPr>
        <p:txBody>
          <a:bodyPr/>
          <a:lstStyle/>
          <a:p>
            <a:r>
              <a:rPr lang="en-US" sz="2400" dirty="0" smtClean="0"/>
              <a:t>Initiative began in May 2014</a:t>
            </a:r>
          </a:p>
          <a:p>
            <a:r>
              <a:rPr lang="en-US" sz="2400" dirty="0" smtClean="0"/>
              <a:t>Initiative Objectives</a:t>
            </a:r>
          </a:p>
          <a:p>
            <a:pPr lvl="1"/>
            <a:r>
              <a:rPr lang="en-US" sz="2000" dirty="0" smtClean="0"/>
              <a:t>Evaluate </a:t>
            </a:r>
            <a:r>
              <a:rPr lang="en-US" sz="2000" dirty="0"/>
              <a:t>the current use of geostationary and polar orbiting satellite capabilities in support of Fire and Smoke detection and forecasting </a:t>
            </a:r>
            <a:r>
              <a:rPr lang="en-US" sz="2000" dirty="0" smtClean="0"/>
              <a:t>mission</a:t>
            </a:r>
          </a:p>
          <a:p>
            <a:pPr lvl="1"/>
            <a:r>
              <a:rPr lang="en-US" sz="2000" dirty="0" smtClean="0"/>
              <a:t>Identify </a:t>
            </a:r>
            <a:r>
              <a:rPr lang="en-US" sz="2000" dirty="0"/>
              <a:t>current SNPP/JPSS and new GOES-R data and capabilities with the potential to improve support to this </a:t>
            </a:r>
            <a:r>
              <a:rPr lang="en-US" sz="2000" dirty="0" smtClean="0"/>
              <a:t>mission</a:t>
            </a:r>
          </a:p>
          <a:p>
            <a:pPr lvl="1"/>
            <a:r>
              <a:rPr lang="en-US" sz="2000" dirty="0" smtClean="0"/>
              <a:t>Establish </a:t>
            </a:r>
            <a:r>
              <a:rPr lang="en-US" sz="2000" dirty="0"/>
              <a:t>methodologies and procedures for the operational demonstrations of these capabilities </a:t>
            </a:r>
            <a:endParaRPr lang="en-US" sz="2000" dirty="0" smtClean="0"/>
          </a:p>
          <a:p>
            <a:pPr lvl="1"/>
            <a:r>
              <a:rPr lang="en-US" sz="2000" dirty="0" smtClean="0"/>
              <a:t>Identify </a:t>
            </a:r>
            <a:r>
              <a:rPr lang="en-US" sz="2000" dirty="0"/>
              <a:t>the satellite capabilities whose operational impacts are sufficient to warrant transition from research to </a:t>
            </a:r>
            <a:r>
              <a:rPr lang="en-US" sz="2000" dirty="0" smtClean="0"/>
              <a:t>operations</a:t>
            </a:r>
          </a:p>
          <a:p>
            <a:r>
              <a:rPr lang="en-US" sz="2400" dirty="0" smtClean="0"/>
              <a:t>Focus has been on Western Region high risk fire areas</a:t>
            </a:r>
          </a:p>
          <a:p>
            <a:r>
              <a:rPr lang="en-US" sz="2400" dirty="0" smtClean="0"/>
              <a:t>Includes both JPSS and GOES-R program capabilities</a:t>
            </a: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514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WFOs Currently Use  Satellite Imagery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6670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6CDEB4-AE3E-4257-926A-3703FFC0D3F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66" y="1718148"/>
            <a:ext cx="2809834" cy="4454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394" y="1718148"/>
            <a:ext cx="2819400" cy="4454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83" y="1718148"/>
            <a:ext cx="2733474" cy="445405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Fire and Smoke Initiative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84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936" y="685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HRRR Smoke Product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667000" y="6356350"/>
            <a:ext cx="3657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D6CDEB4-AE3E-4257-926A-3703FFC0D3F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" y="1713203"/>
            <a:ext cx="2800188" cy="445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122" y="1713203"/>
            <a:ext cx="2784785" cy="463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157" y="1713203"/>
            <a:ext cx="2781139" cy="44500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383" y="6075561"/>
            <a:ext cx="8414425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</a:t>
            </a:r>
            <a:r>
              <a:rPr lang="en-US" sz="1200" dirty="0" smtClean="0">
                <a:solidFill>
                  <a:schemeClr val="bg1"/>
                </a:solidFill>
              </a:rPr>
              <a:t>eak </a:t>
            </a:r>
            <a:r>
              <a:rPr lang="en-US" sz="1200" dirty="0">
                <a:solidFill>
                  <a:schemeClr val="bg1"/>
                </a:solidFill>
              </a:rPr>
              <a:t>east-west frontal boundary from northern </a:t>
            </a:r>
            <a:r>
              <a:rPr lang="en-US" sz="1200" dirty="0" smtClean="0">
                <a:solidFill>
                  <a:schemeClr val="bg1"/>
                </a:solidFill>
              </a:rPr>
              <a:t>UT </a:t>
            </a:r>
            <a:r>
              <a:rPr lang="en-US" sz="1200" dirty="0">
                <a:solidFill>
                  <a:schemeClr val="bg1"/>
                </a:solidFill>
              </a:rPr>
              <a:t>to northern CA -- smoke from fires get caught up along front -- </a:t>
            </a:r>
            <a:r>
              <a:rPr lang="en-US" sz="1200" dirty="0" smtClean="0">
                <a:solidFill>
                  <a:schemeClr val="bg1"/>
                </a:solidFill>
              </a:rPr>
              <a:t> verified </a:t>
            </a:r>
            <a:r>
              <a:rPr lang="en-US" sz="1200" dirty="0">
                <a:solidFill>
                  <a:schemeClr val="bg1"/>
                </a:solidFill>
              </a:rPr>
              <a:t>pretty </a:t>
            </a:r>
            <a:r>
              <a:rPr lang="en-US" sz="1200" dirty="0" smtClean="0">
                <a:solidFill>
                  <a:schemeClr val="bg1"/>
                </a:solidFill>
              </a:rPr>
              <a:t>well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Fire and Smoke Initiative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50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ngFire-DNB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219200"/>
            <a:ext cx="7662863" cy="5990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2" y="10551"/>
            <a:ext cx="1038225" cy="731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9327" y="758868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King Fire Views via SNPP VIIRS DNB Night Time Visible</a:t>
            </a:r>
            <a:endParaRPr lang="en-US" sz="24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Fire and Smoke Initiative</a:t>
            </a:r>
            <a:endParaRPr lang="en-US" sz="4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7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4582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JPSS PGRR Program has proven its value as it goes in to its 3</a:t>
            </a:r>
            <a:r>
              <a:rPr lang="en-US" baseline="30000" dirty="0" smtClean="0"/>
              <a:t>rd</a:t>
            </a:r>
            <a:r>
              <a:rPr lang="en-US" dirty="0" smtClean="0"/>
              <a:t> year of operations</a:t>
            </a:r>
          </a:p>
          <a:p>
            <a:r>
              <a:rPr lang="en-US" dirty="0" smtClean="0"/>
              <a:t>Project teams have shown they can respond to high-visibility, rapidly changing environmental crises</a:t>
            </a:r>
          </a:p>
          <a:p>
            <a:r>
              <a:rPr lang="en-US" dirty="0" smtClean="0"/>
              <a:t>The success of early Proving Ground Initiatives have encouraged the creation of additional ones</a:t>
            </a:r>
          </a:p>
          <a:p>
            <a:r>
              <a:rPr lang="en-US" dirty="0" smtClean="0"/>
              <a:t>VIIRS imagery has become a staple of satellite images used by national media</a:t>
            </a:r>
          </a:p>
          <a:p>
            <a:r>
              <a:rPr lang="en-US" dirty="0" smtClean="0"/>
              <a:t>SNPP success stories continue to be documented on the JPSS Website and in articles and seminars strengthening user </a:t>
            </a:r>
            <a:r>
              <a:rPr lang="en-US" dirty="0"/>
              <a:t>advocacy (http://www.jpss.noaa.gov</a:t>
            </a:r>
            <a:r>
              <a:rPr lang="en-US" dirty="0" smtClean="0"/>
              <a:t>/)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9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shot 2014-02-05 10.18.3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" y="1181100"/>
            <a:ext cx="4330237" cy="5295900"/>
          </a:xfrm>
          <a:prstGeom prst="rect">
            <a:avLst/>
          </a:prstGeom>
        </p:spPr>
      </p:pic>
      <p:pic>
        <p:nvPicPr>
          <p:cNvPr id="6" name="Picture 5" descr="Screenshot 2014-02-05 10.53.0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075" y="1175334"/>
            <a:ext cx="4716300" cy="45622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799" y="32359"/>
            <a:ext cx="716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Monthly Science Seminars to </a:t>
            </a:r>
          </a:p>
          <a:p>
            <a:pPr algn="ctr"/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discuss PGRR topic areas</a:t>
            </a:r>
            <a:endParaRPr lang="en-US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0800" y="6159500"/>
            <a:ext cx="199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www.noaa.jpss.gov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Back-up</a:t>
            </a:r>
            <a:br>
              <a:rPr lang="en-US" dirty="0" smtClean="0"/>
            </a:br>
            <a:r>
              <a:rPr lang="en-US" dirty="0" smtClean="0"/>
              <a:t>Additional JPSS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2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219200"/>
            <a:ext cx="8229600" cy="3886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/>
              <a:t>The </a:t>
            </a:r>
            <a:r>
              <a:rPr lang="en-US" sz="2400" dirty="0"/>
              <a:t>JPSS Proving Ground and Risk Reduction </a:t>
            </a:r>
            <a:r>
              <a:rPr lang="en-US" sz="2400" dirty="0" smtClean="0"/>
              <a:t>(PGRR) program’s </a:t>
            </a:r>
            <a:r>
              <a:rPr lang="en-US" sz="2400" dirty="0"/>
              <a:t>primary objective is to maximize the benefits and performance of NPP/JPSS data, algorithms, and products for downstream operational and research users (gateways to the public) through</a:t>
            </a:r>
            <a:r>
              <a:rPr lang="en-US" sz="2400" dirty="0" smtClean="0"/>
              <a:t>:</a:t>
            </a:r>
          </a:p>
          <a:p>
            <a:pPr marL="0" indent="0" algn="ctr">
              <a:buNone/>
            </a:pPr>
            <a:endParaRPr lang="en-US" sz="2400" dirty="0"/>
          </a:p>
          <a:p>
            <a:pPr marL="685800" lvl="2">
              <a:buFont typeface="Arial"/>
              <a:buChar char="•"/>
            </a:pPr>
            <a:r>
              <a:rPr lang="en-US" dirty="0" smtClean="0"/>
              <a:t>Engaging </a:t>
            </a:r>
            <a:r>
              <a:rPr lang="en-US" dirty="0"/>
              <a:t>users to </a:t>
            </a:r>
            <a:r>
              <a:rPr lang="en-US" dirty="0" smtClean="0"/>
              <a:t>enhance/improve </a:t>
            </a:r>
            <a:r>
              <a:rPr lang="en-US" dirty="0"/>
              <a:t>their </a:t>
            </a:r>
            <a:r>
              <a:rPr lang="en-US" dirty="0" smtClean="0"/>
              <a:t>applications through the optimal utilization of JPSS data.</a:t>
            </a:r>
          </a:p>
          <a:p>
            <a:pPr marL="685800" lvl="2">
              <a:buFont typeface="Arial"/>
              <a:buChar char="•"/>
            </a:pPr>
            <a:r>
              <a:rPr lang="en-US" dirty="0" smtClean="0"/>
              <a:t>Education</a:t>
            </a:r>
            <a:r>
              <a:rPr lang="en-US" dirty="0"/>
              <a:t>, Training and </a:t>
            </a:r>
            <a:r>
              <a:rPr lang="en-US" dirty="0" smtClean="0"/>
              <a:t>Outreach</a:t>
            </a:r>
            <a:r>
              <a:rPr lang="en-US" dirty="0"/>
              <a:t> </a:t>
            </a:r>
            <a:endParaRPr lang="en-US" dirty="0" smtClean="0"/>
          </a:p>
          <a:p>
            <a:pPr marL="685800" lvl="2">
              <a:buFont typeface="Arial"/>
              <a:buChar char="•"/>
            </a:pPr>
            <a:r>
              <a:rPr lang="en-US" dirty="0" smtClean="0"/>
              <a:t>Facilitating </a:t>
            </a:r>
            <a:r>
              <a:rPr lang="en-US" dirty="0"/>
              <a:t>transition of </a:t>
            </a:r>
            <a:r>
              <a:rPr lang="en-US" dirty="0" smtClean="0"/>
              <a:t>improved algorithms </a:t>
            </a:r>
            <a:r>
              <a:rPr lang="en-US" dirty="0"/>
              <a:t>to operations. </a:t>
            </a:r>
            <a:endParaRPr lang="en-US" dirty="0" smtClean="0"/>
          </a:p>
          <a:p>
            <a:pPr marL="685800" lvl="2">
              <a:buFont typeface="Arial"/>
              <a:buChar char="•"/>
            </a:pPr>
            <a:r>
              <a:rPr lang="en-US" dirty="0" smtClean="0"/>
              <a:t>Detailed </a:t>
            </a:r>
            <a:r>
              <a:rPr lang="en-US" dirty="0"/>
              <a:t>characterization of data attributes such as uncertainty (accuracy and precision) and long-term stability </a:t>
            </a:r>
            <a:endParaRPr lang="en-US" dirty="0" smtClean="0"/>
          </a:p>
          <a:p>
            <a:pPr marL="685800" lvl="2">
              <a:buFont typeface="Arial"/>
              <a:buChar char="•"/>
            </a:pPr>
            <a:r>
              <a:rPr lang="en-US" dirty="0" smtClean="0"/>
              <a:t>Provides user feedback to the </a:t>
            </a:r>
            <a:r>
              <a:rPr lang="en-US" dirty="0" err="1" smtClean="0"/>
              <a:t>cal</a:t>
            </a:r>
            <a:r>
              <a:rPr lang="en-US" dirty="0" smtClean="0"/>
              <a:t>/</a:t>
            </a:r>
            <a:r>
              <a:rPr lang="en-US" dirty="0" err="1" smtClean="0"/>
              <a:t>val</a:t>
            </a:r>
            <a:r>
              <a:rPr lang="en-US" dirty="0" smtClean="0"/>
              <a:t> program</a:t>
            </a:r>
            <a:endParaRPr lang="en-US" dirty="0"/>
          </a:p>
          <a:p>
            <a:pPr lvl="2">
              <a:buFont typeface="Arial"/>
              <a:buChar char="•"/>
            </a:pPr>
            <a:endParaRPr lang="en-US" dirty="0"/>
          </a:p>
          <a:p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762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What is the Proving Ground &amp; Risk Reduction Program for JPSS?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534" y="457200"/>
            <a:ext cx="7392330" cy="61595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Operational Use of S-NPP Data</a:t>
            </a:r>
            <a:b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3200" dirty="0" smtClean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S-NPP is now NOAA’s Primary Satellite</a:t>
            </a: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919" y="1671774"/>
            <a:ext cx="5185144" cy="4764517"/>
          </a:xfrm>
        </p:spPr>
        <p:txBody>
          <a:bodyPr>
            <a:noAutofit/>
          </a:bodyPr>
          <a:lstStyle/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May 1, 2012, VIIRS imagery used to support local warning and forecast operations throughout the NWS Alaska Region.</a:t>
            </a: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May 22, 2012, the Advanced Technology Microwave Sounder (ATMS) radiances were operationally assimilated in the National Centers for Environmental Prediction’s (NCEP)/ NWS Global Forecast System (GFS).</a:t>
            </a: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September 25, 2012, ATMS data was assimilated operationally into the European Centre for Medium-Range Weather Forecasts (ECMWF) weather forecast models.</a:t>
            </a:r>
          </a:p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April 2013, the United Kingdom Meteorology Office began assimilating operational data from the Cross-track Imaging Radiometer Suite (CrIS) and ATMS into its weather forecast models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August 20, 2013, NCEP began incorporating S-NPP CrIS satellite data operationally into the GFS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31, 2013, NCEP/CPC started to use OMPS Ozone operationally</a:t>
            </a:r>
          </a:p>
          <a:p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November, 2013,  NRL started to use ATMS operationally in their global forecast model.</a:t>
            </a: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indent="0">
              <a:buNone/>
            </a:pPr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ttp://www.star.nesdis.noaa.gov/smcd/spb/wyu/OMPS/Toz/V8/4.2012/omps_V8TOZ20120418_aitoff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0063" y="4300612"/>
            <a:ext cx="1777980" cy="225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SBUV2_cylindrical_20130911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1394" y="4175836"/>
            <a:ext cx="1826708" cy="2376773"/>
          </a:xfrm>
          <a:prstGeom prst="rect">
            <a:avLst/>
          </a:prstGeom>
        </p:spPr>
      </p:pic>
      <p:pic>
        <p:nvPicPr>
          <p:cNvPr id="15" name="Picture 7" descr="IceImage_VIIRS_Norton_Sound_false_color_Wednesday_12June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900" y="1828801"/>
            <a:ext cx="2802064" cy="216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241" y="-228600"/>
            <a:ext cx="8229600" cy="1143000"/>
          </a:xfrm>
        </p:spPr>
        <p:txBody>
          <a:bodyPr/>
          <a:lstStyle/>
          <a:p>
            <a:r>
              <a:rPr lang="en-US" dirty="0" smtClean="0"/>
              <a:t>Rescue of Sailboat in Bering Sea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762000"/>
            <a:ext cx="75057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5889695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VIIRS false color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used by AK Ice Desk to help Coast Guard respond to May Day Call 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National Ocean Service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Screen Shot 2014-06-25 at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095902"/>
            <a:ext cx="7543800" cy="513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6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196241"/>
            <a:ext cx="8229600" cy="1143000"/>
          </a:xfrm>
        </p:spPr>
        <p:txBody>
          <a:bodyPr/>
          <a:lstStyle/>
          <a:p>
            <a:r>
              <a:rPr lang="en-US" dirty="0" smtClean="0"/>
              <a:t>Super Typhoon </a:t>
            </a:r>
            <a:r>
              <a:rPr lang="en-US" dirty="0" err="1" smtClean="0"/>
              <a:t>Vongfong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icons.wxug.com/hurricane/2014/vongfong-viirs-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72390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3357" y="5884368"/>
            <a:ext cx="455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Infrared 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VIIRS – 1:03on EDT on 7 Oct 2014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3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Lake Erie Algal Bloom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Lake_Erie_microcystis_Toledo_water_VIIRS_RGB_2014_08_0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335" y="1066800"/>
            <a:ext cx="7227330" cy="45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09600" y="5538565"/>
            <a:ext cx="7924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AU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VIIRS coastal true </a:t>
            </a:r>
            <a:r>
              <a:rPr lang="en-AU" altLang="en-US" sz="2000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color</a:t>
            </a:r>
            <a:r>
              <a:rPr lang="en-AU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image of Lake Erie for 3 Aug 2014, </a:t>
            </a:r>
          </a:p>
          <a:p>
            <a:pPr algn="ctr"/>
            <a:r>
              <a:rPr lang="en-AU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depicting the large bloom of the </a:t>
            </a:r>
            <a:r>
              <a:rPr lang="en-AU" altLang="en-US" sz="2000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cyanobacterium</a:t>
            </a:r>
            <a:r>
              <a:rPr lang="en-AU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en-AU" altLang="en-US" sz="2000" dirty="0" err="1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Microcystis</a:t>
            </a:r>
            <a:r>
              <a:rPr lang="en-AU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sp. threatened the water supply of Toledo, OH</a:t>
            </a:r>
            <a:endParaRPr lang="en-US" alt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7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Cryosphere 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1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1219199"/>
            <a:ext cx="7086600" cy="393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28701" y="5254824"/>
            <a:ext cx="73533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AU" alt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Comparisons between VIIRS sea ice characterization EDR and OTIM </a:t>
            </a:r>
            <a:r>
              <a:rPr lang="en-US" altLang="en-US" sz="2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ice thickness and age products for 27 October 2013 at 07:24-07:36 UTC.</a:t>
            </a:r>
            <a:r>
              <a:rPr lang="en-AU" alt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endParaRPr lang="en-AU" alt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06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Process for Future PGRR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029200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PGI working group has developed a project roadmap which is under review by the principal PGI stakeholder(s) and members of the Satellite Program Science staff.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One page initial proposals will be requested from the startup PGI team covering the end-to-end process to meet the roadmap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Encourage coordination of the proposals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PGI Stakeholder(s), Program Science will review initial proposals and select the proposals that best match user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Program Science will request full proposals and select the proposal that has the highest probability of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Use this process to guide actions being taken in current PGRR initiatives and the creation of future initiatives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6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"/>
            <a:ext cx="73152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Proving Ground Includes Risk Reduction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Proving Ground </a:t>
            </a:r>
          </a:p>
          <a:p>
            <a:pPr lvl="1"/>
            <a:r>
              <a:rPr lang="en-US" sz="2000" dirty="0" smtClean="0"/>
              <a:t>Demonstration and utilization of  data products by the end-user operational unit, such as a NWS Weather Forecast Office </a:t>
            </a:r>
            <a:r>
              <a:rPr lang="en-US" sz="2000" dirty="0"/>
              <a:t>,</a:t>
            </a:r>
            <a:r>
              <a:rPr lang="en-US" sz="2000" dirty="0" smtClean="0"/>
              <a:t> Modeling Center</a:t>
            </a:r>
            <a:r>
              <a:rPr lang="en-US" sz="2000" dirty="0"/>
              <a:t> </a:t>
            </a:r>
            <a:r>
              <a:rPr lang="en-US" sz="2000" dirty="0" smtClean="0"/>
              <a:t>and National Ocean Service….</a:t>
            </a:r>
          </a:p>
          <a:p>
            <a:pPr lvl="1"/>
            <a:r>
              <a:rPr lang="en-US" sz="2000" dirty="0" smtClean="0"/>
              <a:t>Promote outreach and coordination of new products with the end users, incorporating their feedback for product improvements</a:t>
            </a:r>
          </a:p>
          <a:p>
            <a:pPr lvl="1"/>
            <a:endParaRPr lang="en-US" sz="1000" dirty="0" smtClean="0"/>
          </a:p>
          <a:p>
            <a:r>
              <a:rPr lang="en-US" sz="2400" dirty="0" smtClean="0"/>
              <a:t>Risk Reduction </a:t>
            </a:r>
          </a:p>
          <a:p>
            <a:pPr lvl="1"/>
            <a:r>
              <a:rPr lang="en-US" sz="2000" dirty="0" smtClean="0"/>
              <a:t>Development of new research and applications to maximize the benefits of JPSS satellite data </a:t>
            </a:r>
          </a:p>
          <a:p>
            <a:pPr lvl="2"/>
            <a:r>
              <a:rPr lang="en-US" sz="1800" dirty="0" smtClean="0"/>
              <a:t>Example -  use of Day Night Band for improved fog and low visibility products at night, benefiting transportation industry.</a:t>
            </a:r>
          </a:p>
          <a:p>
            <a:pPr lvl="1"/>
            <a:r>
              <a:rPr lang="en-US" sz="2000" dirty="0" smtClean="0"/>
              <a:t>Encourages fusion of data/information from multiple satellite, models and in-situ data </a:t>
            </a:r>
          </a:p>
          <a:p>
            <a:pPr lvl="1"/>
            <a:r>
              <a:rPr lang="en-US" sz="2000" dirty="0" smtClean="0"/>
              <a:t>Address potential risk in algorithms and data products by testing alternative algorithms.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8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578"/>
            <a:ext cx="7543800" cy="445449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JPSS Proving Ground and Risk Reduction Application Areas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372177"/>
          </a:xfrm>
        </p:spPr>
        <p:txBody>
          <a:bodyPr>
            <a:normAutofit/>
          </a:bodyPr>
          <a:lstStyle/>
          <a:p>
            <a:pPr marL="231775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Weather Forecasting </a:t>
            </a:r>
            <a:r>
              <a:rPr lang="en-US" sz="2400" dirty="0" smtClean="0"/>
              <a:t>- Improving Global, Regional forecasts</a:t>
            </a:r>
          </a:p>
          <a:p>
            <a:pPr marL="231775" lvl="2" indent="-231775">
              <a:spcBef>
                <a:spcPts val="600"/>
              </a:spcBef>
              <a:buNone/>
            </a:pPr>
            <a:r>
              <a:rPr lang="en-US" dirty="0" smtClean="0"/>
              <a:t>               Tropical Cyclones</a:t>
            </a:r>
          </a:p>
          <a:p>
            <a:pPr marL="231775" lvl="2" indent="-231775">
              <a:spcBef>
                <a:spcPts val="600"/>
              </a:spcBef>
              <a:buNone/>
            </a:pPr>
            <a:r>
              <a:rPr lang="en-US" dirty="0" smtClean="0"/>
              <a:t>               Severe Weather (Nowcasting)  </a:t>
            </a:r>
            <a:endParaRPr lang="en-US" dirty="0"/>
          </a:p>
          <a:p>
            <a:pPr marL="231775" lvl="0" indent="-231775">
              <a:spcBef>
                <a:spcPts val="600"/>
              </a:spcBef>
            </a:pPr>
            <a:r>
              <a:rPr lang="en-US" sz="2400" i="1" dirty="0" smtClean="0"/>
              <a:t> Ocean/Coastal </a:t>
            </a:r>
            <a:r>
              <a:rPr lang="en-US" sz="2400" dirty="0" smtClean="0"/>
              <a:t>- Coral Bleaching, Harmful Algal Bloom alerts</a:t>
            </a:r>
          </a:p>
          <a:p>
            <a:pPr marL="231775" lvl="0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Land</a:t>
            </a:r>
            <a:r>
              <a:rPr lang="en-US" sz="2400" dirty="0" smtClean="0"/>
              <a:t> - Droughts, Agriculture</a:t>
            </a:r>
          </a:p>
          <a:p>
            <a:pPr marL="231775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Hazards</a:t>
            </a:r>
            <a:r>
              <a:rPr lang="en-US" sz="2400" dirty="0" smtClean="0"/>
              <a:t> - Smoke</a:t>
            </a:r>
            <a:r>
              <a:rPr lang="en-US" sz="2400" dirty="0"/>
              <a:t>, Fire,</a:t>
            </a:r>
            <a:r>
              <a:rPr lang="en-US" sz="2400" dirty="0" smtClean="0"/>
              <a:t> Volcanic Ash, </a:t>
            </a:r>
            <a:r>
              <a:rPr lang="en-US" sz="2400" dirty="0"/>
              <a:t>Air </a:t>
            </a:r>
            <a:r>
              <a:rPr lang="en-US" sz="2400" dirty="0" smtClean="0"/>
              <a:t>Quality</a:t>
            </a:r>
          </a:p>
          <a:p>
            <a:pPr marL="231775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Hydrological</a:t>
            </a:r>
            <a:r>
              <a:rPr lang="en-US" sz="2400" dirty="0" smtClean="0"/>
              <a:t> - Precipitation, Floods, Soil Moisture, Snow/Ice, River Ice</a:t>
            </a:r>
          </a:p>
          <a:p>
            <a:pPr marL="231775" lvl="0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Climate</a:t>
            </a:r>
            <a:r>
              <a:rPr lang="en-US" sz="2400" dirty="0" smtClean="0"/>
              <a:t> - Integrated products, real-time anomaly products</a:t>
            </a:r>
          </a:p>
          <a:p>
            <a:pPr marL="231775" lvl="0" indent="-231775">
              <a:spcBef>
                <a:spcPts val="600"/>
              </a:spcBef>
            </a:pPr>
            <a:r>
              <a:rPr lang="en-US" sz="2400" dirty="0" smtClean="0"/>
              <a:t> </a:t>
            </a:r>
            <a:r>
              <a:rPr lang="en-US" sz="2400" i="1" dirty="0" smtClean="0"/>
              <a:t>Education and Training</a:t>
            </a:r>
          </a:p>
          <a:p>
            <a:pPr marL="231775" lvl="0" indent="-231775">
              <a:spcBef>
                <a:spcPts val="600"/>
              </a:spcBef>
            </a:pPr>
            <a:r>
              <a:rPr lang="en-US" sz="2400" i="1" dirty="0" smtClean="0"/>
              <a:t> Infrastructure </a:t>
            </a:r>
            <a:r>
              <a:rPr lang="en-US" sz="2400" dirty="0" smtClean="0"/>
              <a:t>- Direct Readout + Software (CSPP),  Airborne campaigns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18" y="6096000"/>
            <a:ext cx="8796062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800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JPSS Proving Ground Partners 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NWS, NOS, NMFS, OAR, NESDIS,  NOAA Cooperative Institutes,  NASA, and NRL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3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4-04-09 02.37.1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1" y="1531088"/>
            <a:ext cx="4515556" cy="51780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799" y="762000"/>
            <a:ext cx="4097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The JPSS PGRR </a:t>
            </a:r>
          </a:p>
          <a:p>
            <a:pPr algn="ctr"/>
            <a:r>
              <a:rPr lang="en-US" sz="2800" b="1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Portfolio</a:t>
            </a:r>
            <a:endParaRPr lang="en-US" sz="2800" b="1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Screenshot 2014-04-09 02.38.5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466" y="0"/>
            <a:ext cx="4572001" cy="6858000"/>
          </a:xfrm>
          <a:prstGeom prst="rect">
            <a:avLst/>
          </a:prstGeom>
        </p:spPr>
      </p:pic>
      <p:pic>
        <p:nvPicPr>
          <p:cNvPr id="7" name="Picture 6" descr="Screenshot 2014-04-09 02.39.0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155" y="0"/>
            <a:ext cx="4648912" cy="65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100" y="0"/>
            <a:ext cx="7454900" cy="762000"/>
          </a:xfrm>
        </p:spPr>
        <p:txBody>
          <a:bodyPr/>
          <a:lstStyle/>
          <a:p>
            <a:r>
              <a:rPr lang="en-US" sz="3600" dirty="0" smtClean="0"/>
              <a:t>Some major PGRR Achievements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9709" y="1143000"/>
            <a:ext cx="5363930" cy="54280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S-NPP Direct Broadcast for Alaska, Hawaii, Continental US,  and World Wide Users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Routine use of VIIRS Imagery by forecast offices (significant use by Alaska)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VIIRS Active Fire, Air Quality, and Ocean Color imagery and data portals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Tropical Cyclone Forecasting Improvements using ATMS and </a:t>
            </a:r>
            <a:r>
              <a:rPr lang="en-US" sz="1600" dirty="0" err="1"/>
              <a:t>CrIS</a:t>
            </a:r>
            <a:endParaRPr lang="en-US" sz="16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Global Data Assimilation Experiments of ATMS and </a:t>
            </a:r>
            <a:r>
              <a:rPr lang="en-US" sz="1600" dirty="0" err="1"/>
              <a:t>CriS</a:t>
            </a:r>
            <a:r>
              <a:rPr lang="en-US" sz="1600" dirty="0"/>
              <a:t>  (ATMS and </a:t>
            </a:r>
            <a:r>
              <a:rPr lang="en-US" sz="1600" dirty="0" err="1"/>
              <a:t>CrIS</a:t>
            </a:r>
            <a:r>
              <a:rPr lang="en-US" sz="1600" dirty="0"/>
              <a:t> are used operationally)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Education and Training  (New COMET VIIRS Day Night Module)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1600" dirty="0"/>
              <a:t>First Airborne Validation Campaign via NASA ER2</a:t>
            </a:r>
          </a:p>
          <a:p>
            <a:pPr>
              <a:spcAft>
                <a:spcPts val="1200"/>
              </a:spcAft>
            </a:pPr>
            <a:r>
              <a:rPr lang="en-AU" sz="1600" dirty="0"/>
              <a:t>Success of inaugural River Ice and Flooding Proving Ground Initiative (PGI) resulted in a formal PGI Program and eight additional proposed </a:t>
            </a:r>
            <a:r>
              <a:rPr lang="en-AU" sz="1600" dirty="0" smtClean="0"/>
              <a:t>initiatives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5" name="Picture 4" descr="SSEC_Composite_DB_20120813_Overview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08" y="1239481"/>
            <a:ext cx="3276600" cy="1959350"/>
          </a:xfrm>
          <a:prstGeom prst="rect">
            <a:avLst/>
          </a:prstGeom>
        </p:spPr>
      </p:pic>
      <p:pic>
        <p:nvPicPr>
          <p:cNvPr id="6" name="Picture 5" descr="Microsoft PowerPointScreenSnapz0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639" y="3685822"/>
            <a:ext cx="3280338" cy="2438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543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Proving Ground Initiatives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52596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River Ice and Flooding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and Smoke </a:t>
            </a:r>
          </a:p>
          <a:p>
            <a:pPr marL="457200" indent="-457200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NOAA Unique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/ATMS Processing System (NUCAPS)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NWP impact studies (via HRRR and GFS) and other critical weather applications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JPSS AWIPS at National Centers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JPSS OCONUS AWIPS Initiatives including intelligence layering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Cryosphere Initiative – hydrological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Data Assimilation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Ocean and Coastal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Chemistry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Data Assimilation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620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River Ice and Flooding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7600"/>
            <a:ext cx="8534400" cy="57150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Initiative began in Nov 2013</a:t>
            </a:r>
          </a:p>
          <a:p>
            <a:r>
              <a:rPr lang="en-US" sz="3400" dirty="0" smtClean="0"/>
              <a:t>Initiative Objectives</a:t>
            </a:r>
          </a:p>
          <a:p>
            <a:pPr lvl="1"/>
            <a:r>
              <a:rPr lang="en-US" dirty="0" smtClean="0"/>
              <a:t>Test new River Ice and Flooding Products in operational River Forecast Center (RFC) environments</a:t>
            </a:r>
          </a:p>
          <a:p>
            <a:pPr lvl="1"/>
            <a:r>
              <a:rPr lang="en-US" dirty="0" smtClean="0"/>
              <a:t>Determine the value of these products in their use in response to real-world ice jam and flooding events</a:t>
            </a:r>
          </a:p>
          <a:p>
            <a:pPr lvl="1"/>
            <a:r>
              <a:rPr lang="en-US" dirty="0" smtClean="0"/>
              <a:t>Implement procedures to transition these research capabilities to operations</a:t>
            </a:r>
          </a:p>
          <a:p>
            <a:r>
              <a:rPr lang="en-US" dirty="0" smtClean="0"/>
              <a:t>Initiative has high interest in NWS River Forecast Centers (RFCs)</a:t>
            </a:r>
          </a:p>
          <a:p>
            <a:pPr lvl="1"/>
            <a:r>
              <a:rPr lang="en-US" dirty="0" smtClean="0"/>
              <a:t>Alaska-Pacific and North Central RFCs partners in initial actions</a:t>
            </a:r>
          </a:p>
          <a:p>
            <a:pPr lvl="1"/>
            <a:r>
              <a:rPr lang="en-US" dirty="0" smtClean="0"/>
              <a:t>Northeast and Missouri Basin RFCs new 2014 partners</a:t>
            </a:r>
          </a:p>
          <a:p>
            <a:pPr lvl="1"/>
            <a:r>
              <a:rPr lang="en-US" dirty="0" smtClean="0"/>
              <a:t>Two more RFCs considering joining the initiative</a:t>
            </a:r>
          </a:p>
          <a:p>
            <a:r>
              <a:rPr lang="en-US" sz="3400" dirty="0" smtClean="0"/>
              <a:t>Products available from Direct Broadcast data through The Community Satellite Processing Package (CSPP) to RFC Systems</a:t>
            </a:r>
          </a:p>
          <a:p>
            <a:r>
              <a:rPr lang="en-US" sz="3400" dirty="0" smtClean="0"/>
              <a:t>Products evaluated during Winter 2013-14 Project </a:t>
            </a:r>
          </a:p>
          <a:p>
            <a:r>
              <a:rPr lang="en-US" sz="3400" dirty="0" smtClean="0"/>
              <a:t>Flooding </a:t>
            </a:r>
            <a:r>
              <a:rPr lang="en-US" sz="3400" dirty="0"/>
              <a:t>Product has been applied year-round </a:t>
            </a:r>
            <a:r>
              <a:rPr lang="en-US" sz="3400" dirty="0" smtClean="0"/>
              <a:t>to US and international river basins (Paraguay request)</a:t>
            </a:r>
            <a:endParaRPr lang="en-US" sz="3400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799" y="1"/>
            <a:ext cx="7467601" cy="7620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VIIRS River Ice and Flood Products</a:t>
            </a:r>
            <a:endParaRPr lang="en-US" sz="2800" b="1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974" y="1080914"/>
            <a:ext cx="5460315" cy="253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443" y="4551592"/>
            <a:ext cx="2518390" cy="1675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5" y="3887408"/>
            <a:ext cx="5633614" cy="27227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47443" y="6203886"/>
            <a:ext cx="256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hangingPunct="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rPr>
              <a:t>Galena, Alaska on </a:t>
            </a:r>
            <a:endParaRPr lang="en-US" sz="14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-108" charset="-128"/>
              <a:cs typeface="Arial" panose="020B0604020202020204" pitchFamily="34" charset="0"/>
            </a:endParaRPr>
          </a:p>
          <a:p>
            <a:pPr algn="ctr" defTabSz="457200" eaLnBrk="0" hangingPunct="0"/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-108" charset="-128"/>
                <a:cs typeface="Arial" panose="020B0604020202020204" pitchFamily="34" charset="0"/>
              </a:rPr>
              <a:t>May 28, 2013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-108" charset="-128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76" y="2352015"/>
            <a:ext cx="2025264" cy="12488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3754191" y="2100671"/>
            <a:ext cx="799082" cy="4572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115721" y="1766272"/>
            <a:ext cx="702978" cy="6687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hangingPunct="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263" y="1059673"/>
            <a:ext cx="1808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hangingPunct="0"/>
            <a:r>
              <a:rPr lang="en-US" sz="2000" b="1" dirty="0">
                <a:solidFill>
                  <a:prstClr val="white"/>
                </a:solidFill>
                <a:latin typeface="Calibri"/>
                <a:ea typeface="ＭＳ Ｐゴシック" pitchFamily="-108" charset="-128"/>
              </a:rPr>
              <a:t>05/27/2013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3183" y="416470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hangingPunct="0"/>
            <a:r>
              <a:rPr lang="en-US" sz="2400" b="1" dirty="0">
                <a:solidFill>
                  <a:prstClr val="white"/>
                </a:solidFill>
                <a:latin typeface="Calibri"/>
                <a:ea typeface="ＭＳ Ｐゴシック" pitchFamily="-108" charset="-128"/>
              </a:rPr>
              <a:t>Flood extent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858540" y="1059673"/>
            <a:ext cx="3023570" cy="29739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500"/>
              </a:spcAft>
              <a:buClr>
                <a:srgbClr val="0000FF"/>
              </a:buClr>
              <a:buSzPct val="125000"/>
              <a:buFont typeface="Lucida Grande" pitchFamily="-108" charset="0"/>
              <a:buChar char="•"/>
              <a:tabLst>
                <a:tab pos="2628900" algn="l"/>
              </a:tabLst>
              <a:defRPr sz="2000" b="1">
                <a:solidFill>
                  <a:schemeClr val="tx1"/>
                </a:solidFill>
                <a:latin typeface="Helvetica"/>
                <a:ea typeface="ＭＳ Ｐゴシック" pitchFamily="-111" charset="-128"/>
                <a:cs typeface="Helvetica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SzPct val="100000"/>
              <a:buChar char="–"/>
              <a:tabLst>
                <a:tab pos="2628900" algn="l"/>
              </a:tabLst>
              <a:defRPr>
                <a:solidFill>
                  <a:schemeClr val="tx1"/>
                </a:solidFill>
                <a:latin typeface="Helvetica"/>
                <a:ea typeface="ＭＳ Ｐゴシック" pitchFamily="-111" charset="-128"/>
                <a:cs typeface="Helvetic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SzPct val="100000"/>
              <a:buChar char="•"/>
              <a:tabLst>
                <a:tab pos="2628900" algn="l"/>
              </a:tabLst>
              <a:defRPr sz="1600">
                <a:solidFill>
                  <a:schemeClr val="tx1"/>
                </a:solidFill>
                <a:latin typeface="Helvetica"/>
                <a:ea typeface="ＭＳ Ｐゴシック" pitchFamily="-111" charset="-128"/>
                <a:cs typeface="Helvetica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SzPct val="100000"/>
              <a:buChar char="–"/>
              <a:tabLst>
                <a:tab pos="2628900" algn="l"/>
              </a:tabLst>
              <a:defRPr sz="1400">
                <a:solidFill>
                  <a:schemeClr val="tx1"/>
                </a:solidFill>
                <a:latin typeface="Helvetica"/>
                <a:ea typeface="ＭＳ Ｐゴシック" pitchFamily="-111" charset="-128"/>
                <a:cs typeface="Helvetica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buClr>
                <a:srgbClr val="0000FF"/>
              </a:buClr>
              <a:buSzPct val="100000"/>
              <a:buChar char="•"/>
              <a:tabLst>
                <a:tab pos="2628900" algn="l"/>
              </a:tabLst>
              <a:defRPr sz="1400">
                <a:solidFill>
                  <a:schemeClr val="tx1"/>
                </a:solidFill>
                <a:latin typeface="Helvetica"/>
                <a:ea typeface="ＭＳ Ｐゴシック" pitchFamily="-111" charset="-128"/>
                <a:cs typeface="Helvetic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2628900" algn="l"/>
              </a:tabLs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2628900" algn="l"/>
              </a:tabLs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2628900" algn="l"/>
              </a:tabLs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tabLst>
                <a:tab pos="2628900" algn="l"/>
              </a:tabLs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VIIRS can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identify river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ice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jams which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can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lead to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large flood events</a:t>
            </a:r>
          </a:p>
          <a:p>
            <a:pPr defTabSz="457200"/>
            <a:r>
              <a:rPr lang="en-US" dirty="0">
                <a:solidFill>
                  <a:srgbClr val="000000"/>
                </a:solidFill>
                <a:latin typeface="Calibri"/>
              </a:rPr>
              <a:t>Flooding from ice jams can occur in a very short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time</a:t>
            </a:r>
          </a:p>
          <a:p>
            <a:pPr marL="12700" indent="0" defTabSz="457200">
              <a:buNone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65100" defTabSz="457200">
              <a:buFont typeface="Times New Roman" panose="02020603050405020304" pitchFamily="18" charset="0"/>
              <a:buChar char="-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Cyan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mixed ice/water</a:t>
            </a:r>
          </a:p>
          <a:p>
            <a:pPr marL="177800" indent="-165100" defTabSz="457200">
              <a:buFont typeface="Times New Roman" panose="02020603050405020304" pitchFamily="18" charset="0"/>
              <a:buChar char="-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water</a:t>
            </a:r>
          </a:p>
          <a:p>
            <a:pPr marL="177800" indent="-165100" defTabSz="457200">
              <a:buFont typeface="Times New Roman" panose="02020603050405020304" pitchFamily="18" charset="0"/>
              <a:buChar char="-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cloud</a:t>
            </a:r>
          </a:p>
          <a:p>
            <a:pPr marL="177800" indent="-165100" defTabSz="457200">
              <a:buFont typeface="Times New Roman" panose="02020603050405020304" pitchFamily="18" charset="0"/>
              <a:buChar char="-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Yellow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solid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6E9C7-2A73-4017-91F1-2C5354F255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1587</Words>
  <Application>Microsoft Office PowerPoint</Application>
  <PresentationFormat>On-screen Show (4:3)</PresentationFormat>
  <Paragraphs>204</Paragraphs>
  <Slides>26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Overview of the JPSS Proving Ground and  S-NPP/JPSS R2O Activities </vt:lpstr>
      <vt:lpstr>What is the Proving Ground &amp; Risk Reduction Program for JPSS?</vt:lpstr>
      <vt:lpstr>Proving Ground Includes Risk Reduction</vt:lpstr>
      <vt:lpstr>JPSS Proving Ground and Risk Reduction Application Areas</vt:lpstr>
      <vt:lpstr>PowerPoint Presentation</vt:lpstr>
      <vt:lpstr>Some major PGRR Achievements</vt:lpstr>
      <vt:lpstr>Proving Ground Initiatives </vt:lpstr>
      <vt:lpstr>River Ice and Flooding Initiative</vt:lpstr>
      <vt:lpstr>VIIRS River Ice and Flood Products</vt:lpstr>
      <vt:lpstr>River Ice and Flooding Initiative NWS RFC Areas of Responsibility</vt:lpstr>
      <vt:lpstr>Ted Shanks Wildlife Management Area (Missouri) Flooding</vt:lpstr>
      <vt:lpstr>River Ice and Flooding Initiative</vt:lpstr>
      <vt:lpstr>Fire and Smoke Initiative</vt:lpstr>
      <vt:lpstr>How WFOs Currently Use  Satellite Imagery</vt:lpstr>
      <vt:lpstr>HRRR Smoke Product</vt:lpstr>
      <vt:lpstr>PowerPoint Presentation</vt:lpstr>
      <vt:lpstr>Summary</vt:lpstr>
      <vt:lpstr>PowerPoint Presentation</vt:lpstr>
      <vt:lpstr>Back-up Additional JPSS Highlights</vt:lpstr>
      <vt:lpstr>Operational Use of S-NPP Data  S-NPP is now NOAA’s Primary Satellite</vt:lpstr>
      <vt:lpstr>Rescue of Sailboat in Bering Sea</vt:lpstr>
      <vt:lpstr>National Ocean Service</vt:lpstr>
      <vt:lpstr>Super Typhoon Vongfong</vt:lpstr>
      <vt:lpstr>Lake Erie Algal Bloom</vt:lpstr>
      <vt:lpstr>VIIRS Cryosphere Products</vt:lpstr>
      <vt:lpstr>Process for Future PGRR Initiatives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JPSS Proving Ground Meeting 5 Oct 2012</dc:title>
  <dc:creator>Bill Sjoberg</dc:creator>
  <cp:lastModifiedBy>Arron Layns</cp:lastModifiedBy>
  <cp:revision>127</cp:revision>
  <cp:lastPrinted>2014-10-17T14:20:07Z</cp:lastPrinted>
  <dcterms:created xsi:type="dcterms:W3CDTF">2012-10-04T12:54:58Z</dcterms:created>
  <dcterms:modified xsi:type="dcterms:W3CDTF">2014-11-18T16:29:34Z</dcterms:modified>
</cp:coreProperties>
</file>